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65" r:id="rId9"/>
    <p:sldId id="259" r:id="rId10"/>
    <p:sldId id="258"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198"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10/5/2018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10/5/2018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10/5/2018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10/5/2018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10/5/2018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t-LT" dirty="0" err="1" smtClean="0"/>
              <a:t>ContracTS</a:t>
            </a:r>
            <a:endParaRPr lang="lt-LT" dirty="0"/>
          </a:p>
        </p:txBody>
      </p:sp>
      <p:sp>
        <p:nvSpPr>
          <p:cNvPr id="3" name="Subtitle 2"/>
          <p:cNvSpPr>
            <a:spLocks noGrp="1"/>
          </p:cNvSpPr>
          <p:nvPr>
            <p:ph type="subTitle" idx="1"/>
          </p:nvPr>
        </p:nvSpPr>
        <p:spPr/>
        <p:txBody>
          <a:bodyPr/>
          <a:lstStyle/>
          <a:p>
            <a:r>
              <a:rPr lang="lt-LT" dirty="0" err="1" smtClean="0"/>
              <a:t>Business</a:t>
            </a:r>
            <a:r>
              <a:rPr lang="lt-LT" dirty="0" smtClean="0"/>
              <a:t> </a:t>
            </a:r>
            <a:r>
              <a:rPr lang="lt-LT" dirty="0" err="1" smtClean="0"/>
              <a:t>in</a:t>
            </a:r>
            <a:r>
              <a:rPr lang="lt-LT" dirty="0" smtClean="0"/>
              <a:t> </a:t>
            </a:r>
            <a:r>
              <a:rPr lang="lt-LT" dirty="0" err="1" smtClean="0"/>
              <a:t>lithuania</a:t>
            </a:r>
            <a:endParaRPr lang="lt-LT" dirty="0"/>
          </a:p>
        </p:txBody>
      </p:sp>
      <p:pic>
        <p:nvPicPr>
          <p:cNvPr id="4" name="Picture 3" descr="C:\Users\User\AppData\Local\Temp\Rar$DI16.080\interreg_Lietuva-Polska_EN_v2_RGB.jpg"/>
          <p:cNvPicPr/>
          <p:nvPr/>
        </p:nvPicPr>
        <p:blipFill>
          <a:blip r:embed="rId2" cstate="print"/>
          <a:srcRect/>
          <a:stretch>
            <a:fillRect/>
          </a:stretch>
        </p:blipFill>
        <p:spPr bwMode="auto">
          <a:xfrm>
            <a:off x="8985504" y="563880"/>
            <a:ext cx="2763774" cy="1338072"/>
          </a:xfrm>
          <a:prstGeom prst="rect">
            <a:avLst/>
          </a:prstGeom>
          <a:noFill/>
          <a:ln w="9525">
            <a:noFill/>
            <a:miter lim="800000"/>
            <a:headEnd/>
            <a:tailEnd/>
          </a:ln>
        </p:spPr>
      </p:pic>
      <p:sp>
        <p:nvSpPr>
          <p:cNvPr id="5" name="Rectangle 4"/>
          <p:cNvSpPr/>
          <p:nvPr/>
        </p:nvSpPr>
        <p:spPr>
          <a:xfrm>
            <a:off x="8433950" y="1647690"/>
            <a:ext cx="3582519" cy="584775"/>
          </a:xfrm>
          <a:prstGeom prst="rect">
            <a:avLst/>
          </a:prstGeom>
        </p:spPr>
        <p:txBody>
          <a:bodyPr wrap="none">
            <a:spAutoFit/>
          </a:bodyPr>
          <a:lstStyle/>
          <a:p>
            <a:r>
              <a:rPr lang="en-US" sz="1600" dirty="0" smtClean="0"/>
              <a:t>Project “Welcome to the business land“, </a:t>
            </a:r>
          </a:p>
          <a:p>
            <a:pPr algn="ctr"/>
            <a:r>
              <a:rPr lang="en-US" sz="1600" dirty="0" smtClean="0"/>
              <a:t>LT-PL-2S-190</a:t>
            </a:r>
            <a:endParaRPr lang="en-US" sz="1600" dirty="0"/>
          </a:p>
        </p:txBody>
      </p:sp>
    </p:spTree>
    <p:extLst>
      <p:ext uri="{BB962C8B-B14F-4D97-AF65-F5344CB8AC3E}">
        <p14:creationId xmlns:p14="http://schemas.microsoft.com/office/powerpoint/2010/main" xmlns="" val="1201490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Employment</a:t>
            </a:r>
            <a:r>
              <a:rPr lang="lt-LT" dirty="0"/>
              <a:t> </a:t>
            </a:r>
            <a:r>
              <a:rPr lang="lt-LT" dirty="0" err="1" smtClean="0"/>
              <a:t>contracts</a:t>
            </a:r>
            <a:endParaRPr lang="lt-LT"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26454" y="2077894"/>
            <a:ext cx="7252426" cy="3676057"/>
          </a:xfrm>
        </p:spPr>
      </p:pic>
    </p:spTree>
    <p:extLst>
      <p:ext uri="{BB962C8B-B14F-4D97-AF65-F5344CB8AC3E}">
        <p14:creationId xmlns:p14="http://schemas.microsoft.com/office/powerpoint/2010/main" xmlns="" val="1603683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sources</a:t>
            </a:r>
            <a:endParaRPr lang="lt-LT" dirty="0"/>
          </a:p>
        </p:txBody>
      </p:sp>
      <p:sp>
        <p:nvSpPr>
          <p:cNvPr id="3" name="Content Placeholder 2"/>
          <p:cNvSpPr>
            <a:spLocks noGrp="1"/>
          </p:cNvSpPr>
          <p:nvPr>
            <p:ph idx="1"/>
          </p:nvPr>
        </p:nvSpPr>
        <p:spPr>
          <a:xfrm>
            <a:off x="581193" y="1885221"/>
            <a:ext cx="8848558" cy="610329"/>
          </a:xfrm>
        </p:spPr>
        <p:txBody>
          <a:bodyPr/>
          <a:lstStyle/>
          <a:p>
            <a:r>
              <a:rPr lang="en-US" dirty="0"/>
              <a:t>Civil Code of the Republic of Lithuania</a:t>
            </a:r>
            <a:endParaRPr lang="lt-LT" dirty="0"/>
          </a:p>
        </p:txBody>
      </p:sp>
    </p:spTree>
    <p:extLst>
      <p:ext uri="{BB962C8B-B14F-4D97-AF65-F5344CB8AC3E}">
        <p14:creationId xmlns:p14="http://schemas.microsoft.com/office/powerpoint/2010/main" xmlns="" val="2170457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User\AppData\Local\Temp\Rar$DI16.080\interreg_Lietuva-Polska_EN_v2_RGB.jpg"/>
          <p:cNvPicPr/>
          <p:nvPr/>
        </p:nvPicPr>
        <p:blipFill>
          <a:blip r:embed="rId2" cstate="print"/>
          <a:srcRect/>
          <a:stretch>
            <a:fillRect/>
          </a:stretch>
        </p:blipFill>
        <p:spPr bwMode="auto">
          <a:xfrm>
            <a:off x="4819650" y="548640"/>
            <a:ext cx="2654046" cy="1344168"/>
          </a:xfrm>
          <a:prstGeom prst="rect">
            <a:avLst/>
          </a:prstGeom>
          <a:noFill/>
          <a:ln w="9525">
            <a:noFill/>
            <a:miter lim="800000"/>
            <a:headEnd/>
            <a:tailEnd/>
          </a:ln>
        </p:spPr>
      </p:pic>
      <p:sp>
        <p:nvSpPr>
          <p:cNvPr id="5" name="Rectangle 4"/>
          <p:cNvSpPr/>
          <p:nvPr/>
        </p:nvSpPr>
        <p:spPr>
          <a:xfrm>
            <a:off x="390144" y="1731264"/>
            <a:ext cx="11143488" cy="3462486"/>
          </a:xfrm>
          <a:prstGeom prst="rect">
            <a:avLst/>
          </a:prstGeom>
        </p:spPr>
        <p:txBody>
          <a:bodyPr wrap="square">
            <a:spAutoFit/>
          </a:bodyPr>
          <a:lstStyle/>
          <a:p>
            <a:pPr algn="ctr"/>
            <a:r>
              <a:rPr lang="en-US" b="1" dirty="0" smtClean="0"/>
              <a:t>About the project</a:t>
            </a:r>
          </a:p>
          <a:p>
            <a:pPr algn="ctr"/>
            <a:endParaRPr lang="en-US" sz="900" b="1" dirty="0" smtClean="0"/>
          </a:p>
          <a:p>
            <a:r>
              <a:rPr lang="en-US" dirty="0" smtClean="0"/>
              <a:t>The project  “Welcome to the business land“ (LT-PL-2S-190) is aimed at showing the border region youth that Business can be simple, if you have a good idea, some support from professionals and general knowledge on business processes.  During its implementation, it is planned to organize business leader’s competition and International Economic Forum and to activate partnership of project beneficiaries and social partners (schools, business companies, professional development centers).</a:t>
            </a:r>
          </a:p>
          <a:p>
            <a:endParaRPr lang="en-US" dirty="0" smtClean="0"/>
          </a:p>
          <a:p>
            <a:r>
              <a:rPr lang="en-US" sz="1600" dirty="0" smtClean="0"/>
              <a:t>This training material has been produced with the financial assistance of the European Union. The contents of this training material are the sole responsibility of PI PVC and “</a:t>
            </a:r>
            <a:r>
              <a:rPr lang="en-US" sz="1600" dirty="0" err="1" smtClean="0"/>
              <a:t>Euroregion</a:t>
            </a:r>
            <a:r>
              <a:rPr lang="en-US" sz="1600" dirty="0" smtClean="0"/>
              <a:t> Niemen” Association and can under no circumstances be regarded as reflecting the position of the European Union.</a:t>
            </a:r>
          </a:p>
          <a:p>
            <a:r>
              <a:rPr lang="en-US" sz="1600" dirty="0" smtClean="0"/>
              <a:t>Total projects size is 49 973, 25 EUR. Out of them co-funding of European Regional Development Fund is 42 477,25</a:t>
            </a:r>
            <a:r>
              <a:rPr lang="en-US" sz="1600" b="1" dirty="0" smtClean="0"/>
              <a:t> </a:t>
            </a:r>
            <a:r>
              <a:rPr lang="en-US" sz="1600" dirty="0" smtClean="0"/>
              <a:t>EUR.</a:t>
            </a:r>
          </a:p>
          <a:p>
            <a:endParaRPr lang="en-US" dirty="0"/>
          </a:p>
        </p:txBody>
      </p:sp>
      <p:pic>
        <p:nvPicPr>
          <p:cNvPr id="6" name="Picture 5" descr="http://www.bonuslt-pl.eu/wp-content/uploads/2018/06/Bonus_PL.jpg"/>
          <p:cNvPicPr/>
          <p:nvPr/>
        </p:nvPicPr>
        <p:blipFill>
          <a:blip r:embed="rId3"/>
          <a:srcRect/>
          <a:stretch>
            <a:fillRect/>
          </a:stretch>
        </p:blipFill>
        <p:spPr bwMode="auto">
          <a:xfrm>
            <a:off x="8885682" y="5577292"/>
            <a:ext cx="1123950" cy="1116664"/>
          </a:xfrm>
          <a:prstGeom prst="rect">
            <a:avLst/>
          </a:prstGeom>
          <a:noFill/>
          <a:ln w="9525">
            <a:noFill/>
            <a:miter lim="800000"/>
            <a:headEnd/>
            <a:tailEnd/>
          </a:ln>
        </p:spPr>
      </p:pic>
      <p:sp>
        <p:nvSpPr>
          <p:cNvPr id="8" name="Rectangle 7"/>
          <p:cNvSpPr/>
          <p:nvPr/>
        </p:nvSpPr>
        <p:spPr>
          <a:xfrm>
            <a:off x="9786237" y="6277730"/>
            <a:ext cx="2055499" cy="369332"/>
          </a:xfrm>
          <a:prstGeom prst="rect">
            <a:avLst/>
          </a:prstGeom>
        </p:spPr>
        <p:txBody>
          <a:bodyPr wrap="none">
            <a:spAutoFit/>
          </a:bodyPr>
          <a:lstStyle/>
          <a:p>
            <a:r>
              <a:rPr lang="en-US" dirty="0" smtClean="0">
                <a:solidFill>
                  <a:prstClr val="black"/>
                </a:solidFill>
              </a:rPr>
              <a:t>www.bonusLT-PL.eu</a:t>
            </a:r>
            <a:endParaRPr lang="en-US" dirty="0"/>
          </a:p>
        </p:txBody>
      </p:sp>
      <p:sp>
        <p:nvSpPr>
          <p:cNvPr id="9" name="Rectangle 8"/>
          <p:cNvSpPr/>
          <p:nvPr/>
        </p:nvSpPr>
        <p:spPr>
          <a:xfrm>
            <a:off x="510666" y="5281505"/>
            <a:ext cx="11157077" cy="646331"/>
          </a:xfrm>
          <a:prstGeom prst="rect">
            <a:avLst/>
          </a:prstGeom>
        </p:spPr>
        <p:txBody>
          <a:bodyPr wrap="square">
            <a:spAutoFit/>
          </a:bodyPr>
          <a:lstStyle/>
          <a:p>
            <a:pPr lvl="0"/>
            <a:r>
              <a:rPr lang="en-US" b="1" dirty="0" smtClean="0">
                <a:solidFill>
                  <a:prstClr val="black"/>
                </a:solidFill>
              </a:rPr>
              <a:t>This project is Partly financed from the European Regional Development Fund</a:t>
            </a:r>
            <a:endParaRPr lang="en-US" dirty="0" smtClean="0">
              <a:solidFill>
                <a:prstClr val="black"/>
              </a:solidFill>
            </a:endParaRPr>
          </a:p>
          <a:p>
            <a:pPr lvl="0"/>
            <a:r>
              <a:rPr lang="en-US" b="1" dirty="0" err="1" smtClean="0">
                <a:solidFill>
                  <a:prstClr val="black"/>
                </a:solidFill>
              </a:rPr>
              <a:t>Interreg</a:t>
            </a:r>
            <a:r>
              <a:rPr lang="en-US" b="1" dirty="0" smtClean="0">
                <a:solidFill>
                  <a:prstClr val="black"/>
                </a:solidFill>
              </a:rPr>
              <a:t> V-A Lithuania-Poland cooperation </a:t>
            </a:r>
            <a:r>
              <a:rPr lang="en-US" b="1" dirty="0" err="1" smtClean="0">
                <a:solidFill>
                  <a:prstClr val="black"/>
                </a:solidFill>
              </a:rPr>
              <a:t>programme</a:t>
            </a:r>
            <a:endParaRPr lang="en-US" dirty="0" smtClean="0">
              <a:solidFill>
                <a:prstClr val="blac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CONTRACT LAW</a:t>
            </a:r>
            <a:endParaRPr lang="lt-LT" dirty="0"/>
          </a:p>
        </p:txBody>
      </p:sp>
      <p:sp>
        <p:nvSpPr>
          <p:cNvPr id="3" name="Content Placeholder 2"/>
          <p:cNvSpPr>
            <a:spLocks noGrp="1"/>
          </p:cNvSpPr>
          <p:nvPr>
            <p:ph idx="1"/>
          </p:nvPr>
        </p:nvSpPr>
        <p:spPr>
          <a:xfrm>
            <a:off x="408373" y="1873188"/>
            <a:ext cx="11567603" cy="4749554"/>
          </a:xfrm>
        </p:spPr>
        <p:txBody>
          <a:bodyPr>
            <a:noAutofit/>
          </a:bodyPr>
          <a:lstStyle/>
          <a:p>
            <a:pPr algn="just"/>
            <a:r>
              <a:rPr lang="en-US" sz="1500" dirty="0"/>
              <a:t>General provisions of the contract law in Lithuania are defined mainly by the Civil Code of the Republic of Lithuania. A contract is an agreement between two or more persons to establish, modify or extinguish legal relationships by which one or several persons obligate themselves to one or several other persons to perform certain actions (or to refrain from performing certain actions) while the latter persons obtain the right of claim. Contracts shall be subject to the norms of the Civil Code that regulate bilateral and multilateral transactions</a:t>
            </a:r>
            <a:r>
              <a:rPr lang="en-US" sz="1500" dirty="0" smtClean="0"/>
              <a:t>.</a:t>
            </a:r>
            <a:endParaRPr lang="lt-LT" sz="1500" dirty="0" smtClean="0"/>
          </a:p>
          <a:p>
            <a:pPr algn="just"/>
            <a:r>
              <a:rPr lang="en-US" sz="1500" dirty="0"/>
              <a:t>The principle of freedom of contract defines that the parties are free to enter into contracts and determine their mutual rights and duties at their own discretion; the parties may also conclude other contracts that are not established by the Civil Code if this does not contradict laws. It is prohibited to compel another person to conclude a contract, except in cases when the duty to enter into a contract is established by laws or a free-will engagement. The parties may form a contract which contains elements of contracts of several classes. Such contract shall be governed by norms regulating the separate classes of contracts, unless otherwise provided for by the agreement of the parties, or this contradicts the essence of the contract</a:t>
            </a:r>
            <a:r>
              <a:rPr lang="en-US" sz="1500" dirty="0" smtClean="0"/>
              <a:t>.</a:t>
            </a:r>
            <a:endParaRPr lang="lt-LT" sz="1500" dirty="0" smtClean="0"/>
          </a:p>
          <a:p>
            <a:pPr algn="just"/>
            <a:r>
              <a:rPr lang="en-US" sz="1500" dirty="0"/>
              <a:t>The conditions of a contract shall be established by the parties at their own discretion, except in the cases where certain conditions of a contract are determined by the mandatory rules of law. Where the conditions of a contract are established by a non-mandatory law rule, the parties may agree on non-application of these conditions, or they may agree on any other conditions. If the parties do not enter into such agreement, the conditions of the contract shall be determined in accordance with the non-mandatory norm</a:t>
            </a:r>
            <a:r>
              <a:rPr lang="en-US" sz="1500" dirty="0" smtClean="0"/>
              <a:t>.</a:t>
            </a:r>
            <a:endParaRPr lang="lt-LT" sz="1500" dirty="0" smtClean="0"/>
          </a:p>
          <a:p>
            <a:pPr algn="just"/>
            <a:r>
              <a:rPr lang="en-US" sz="1500" dirty="0"/>
              <a:t>Where some conditions of a contract are regulated neither by laws nor by agreement of the parties, in the case of a dispute such conditions shall be determined by a court on the basis of usages, principles of justice, reasonableness and good faith, also by application of analogy of statutes and the law. The parties themselves may not agree on modification, restriction or abrogation of an effect or application of the mandatory rules of law, irrespective of by what law – national or international – these norms are determined</a:t>
            </a:r>
            <a:r>
              <a:rPr lang="en-US" sz="1500" dirty="0" smtClean="0"/>
              <a:t>.</a:t>
            </a:r>
            <a:endParaRPr lang="lt-LT" sz="1500" dirty="0"/>
          </a:p>
        </p:txBody>
      </p:sp>
    </p:spTree>
    <p:extLst>
      <p:ext uri="{BB962C8B-B14F-4D97-AF65-F5344CB8AC3E}">
        <p14:creationId xmlns:p14="http://schemas.microsoft.com/office/powerpoint/2010/main" xmlns="" val="3627326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Classes of contracts </a:t>
            </a:r>
            <a:endParaRPr lang="lt-LT" dirty="0"/>
          </a:p>
        </p:txBody>
      </p:sp>
      <p:sp>
        <p:nvSpPr>
          <p:cNvPr id="3" name="Content Placeholder 2"/>
          <p:cNvSpPr>
            <a:spLocks noGrp="1"/>
          </p:cNvSpPr>
          <p:nvPr>
            <p:ph idx="1"/>
          </p:nvPr>
        </p:nvSpPr>
        <p:spPr>
          <a:xfrm>
            <a:off x="417249" y="1882065"/>
            <a:ext cx="11301275" cy="2867487"/>
          </a:xfrm>
        </p:spPr>
        <p:txBody>
          <a:bodyPr>
            <a:noAutofit/>
          </a:bodyPr>
          <a:lstStyle/>
          <a:p>
            <a:endParaRPr lang="lt-LT" sz="2000" dirty="0" smtClean="0"/>
          </a:p>
          <a:p>
            <a:r>
              <a:rPr lang="en-US" sz="2000" dirty="0" smtClean="0"/>
              <a:t>1</a:t>
            </a:r>
            <a:r>
              <a:rPr lang="en-US" sz="2000" dirty="0"/>
              <a:t>. Contracts may be unilateral and bilateral, onerous and gratuitous, consensual and real, contracts of successive performance and of instantaneous performance, consumer contracts and others. </a:t>
            </a:r>
          </a:p>
          <a:p>
            <a:r>
              <a:rPr lang="en-US" sz="2000" dirty="0"/>
              <a:t>2. According to the manner of their conclusion, contracts are divided into contracts by mutual agreement and contracts of adhesion. </a:t>
            </a:r>
          </a:p>
          <a:p>
            <a:r>
              <a:rPr lang="en-US" sz="2000" dirty="0"/>
              <a:t>3. According to the definiteness of advantages that the parties obtain, contracts are divided into aleatory (where receiving of advantages and the amount of the obligation of the parties is uncertain and </a:t>
            </a:r>
            <a:r>
              <a:rPr lang="en-US" sz="2000" dirty="0" err="1"/>
              <a:t>dependant</a:t>
            </a:r>
            <a:r>
              <a:rPr lang="en-US" sz="2000" dirty="0"/>
              <a:t> on occurrence or non-occurrence of a certain event) and commutative contracts (where the advantages and the extent of the advantages obtained by the parties are certain and determinate at the time when the contract is formed). </a:t>
            </a:r>
            <a:endParaRPr lang="en-US" sz="2000" dirty="0">
              <a:effectLst/>
            </a:endParaRPr>
          </a:p>
        </p:txBody>
      </p:sp>
    </p:spTree>
    <p:extLst>
      <p:ext uri="{BB962C8B-B14F-4D97-AF65-F5344CB8AC3E}">
        <p14:creationId xmlns:p14="http://schemas.microsoft.com/office/powerpoint/2010/main" xmlns="" val="255811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Public contract </a:t>
            </a:r>
            <a:endParaRPr lang="lt-LT" dirty="0"/>
          </a:p>
        </p:txBody>
      </p:sp>
      <p:sp>
        <p:nvSpPr>
          <p:cNvPr id="3" name="Content Placeholder 2"/>
          <p:cNvSpPr>
            <a:spLocks noGrp="1"/>
          </p:cNvSpPr>
          <p:nvPr>
            <p:ph idx="1"/>
          </p:nvPr>
        </p:nvSpPr>
        <p:spPr>
          <a:xfrm>
            <a:off x="417251" y="1961965"/>
            <a:ext cx="11193557" cy="4029999"/>
          </a:xfrm>
        </p:spPr>
        <p:txBody>
          <a:bodyPr>
            <a:normAutofit fontScale="92500" lnSpcReduction="10000"/>
          </a:bodyPr>
          <a:lstStyle/>
          <a:p>
            <a:r>
              <a:rPr lang="en-US" dirty="0" smtClean="0"/>
              <a:t>1</a:t>
            </a:r>
            <a:r>
              <a:rPr lang="en-US" dirty="0"/>
              <a:t>. A public contract is a contract concluded by a legal person (businessman) that renders services or sells goods to an indefinite number of persons, i.e. to everyone who makes a request (enterprises of transport, communications, electricity, heating, gas, water supply and others). </a:t>
            </a:r>
          </a:p>
          <a:p>
            <a:r>
              <a:rPr lang="en-US" dirty="0"/>
              <a:t>2. In rendering services or selling goods, any legal person (businessman) shall be bound to enter into contracts with every person who applies for those services, with the exception of cases approved in accordance with the procedure established by laws. </a:t>
            </a:r>
          </a:p>
          <a:p>
            <a:r>
              <a:rPr lang="en-US" dirty="0"/>
              <a:t>3. When concluding public contracts, a legal person (businessman) may not privilege one or another person, except in cases provided for by the law. </a:t>
            </a:r>
          </a:p>
          <a:p>
            <a:r>
              <a:rPr lang="en-US" dirty="0"/>
              <a:t>4. Prices and other conditions of goods and services under public contracts must be equal to all consumers of the same category, except in cases expressly provided for by laws where preferential conditions may be applied to the separate categories of consumers. </a:t>
            </a:r>
          </a:p>
          <a:p>
            <a:r>
              <a:rPr lang="en-US" dirty="0"/>
              <a:t>5. In the cases established by laws, a legal person (businessman) shall be obliged to submit standard conditions of a public contract to be approved by a relevant state institution. In the cases established by laws, public contracts may be concluded in accordance with standard conditions approved by the corresponding state institution and obligatory to both parties. </a:t>
            </a:r>
          </a:p>
          <a:p>
            <a:endParaRPr lang="lt-LT" dirty="0"/>
          </a:p>
        </p:txBody>
      </p:sp>
    </p:spTree>
    <p:extLst>
      <p:ext uri="{BB962C8B-B14F-4D97-AF65-F5344CB8AC3E}">
        <p14:creationId xmlns:p14="http://schemas.microsoft.com/office/powerpoint/2010/main" xmlns="" val="4091087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Formation of a contract </a:t>
            </a:r>
            <a:endParaRPr lang="lt-LT" dirty="0"/>
          </a:p>
        </p:txBody>
      </p:sp>
      <p:sp>
        <p:nvSpPr>
          <p:cNvPr id="3" name="Content Placeholder 2"/>
          <p:cNvSpPr>
            <a:spLocks noGrp="1"/>
          </p:cNvSpPr>
          <p:nvPr>
            <p:ph idx="1"/>
          </p:nvPr>
        </p:nvSpPr>
        <p:spPr/>
        <p:txBody>
          <a:bodyPr>
            <a:normAutofit/>
          </a:bodyPr>
          <a:lstStyle/>
          <a:p>
            <a:r>
              <a:rPr lang="en-US" sz="2400" dirty="0" smtClean="0"/>
              <a:t>1</a:t>
            </a:r>
            <a:r>
              <a:rPr lang="en-US" sz="2400" dirty="0"/>
              <a:t>. A contract is concluded either by the proposal (offer) and the assent (acceptance) or by any other actions of the parties that are sufficient to show their agreement. </a:t>
            </a:r>
          </a:p>
          <a:p>
            <a:r>
              <a:rPr lang="en-US" sz="2400" dirty="0"/>
              <a:t>2. Where the parties agree on all essential conditions of a contract, the contract shall be effective, even though the parties have reserved an agreement as to secondary conditions. If the parties do not reach their agreement on the secondary conditions, the dispute may be resolved within the judicial proceedings taking regard to the nature of the contract, non-mandatory norms, usages, the principles of justice, reasonableness and good faith. </a:t>
            </a:r>
          </a:p>
          <a:p>
            <a:endParaRPr lang="lt-LT" sz="2400" dirty="0"/>
          </a:p>
        </p:txBody>
      </p:sp>
    </p:spTree>
    <p:extLst>
      <p:ext uri="{BB962C8B-B14F-4D97-AF65-F5344CB8AC3E}">
        <p14:creationId xmlns:p14="http://schemas.microsoft.com/office/powerpoint/2010/main" xmlns="" val="1507505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Obligations of parties in pre-contractual relationships </a:t>
            </a:r>
            <a:endParaRPr lang="lt-LT" dirty="0"/>
          </a:p>
        </p:txBody>
      </p:sp>
      <p:sp>
        <p:nvSpPr>
          <p:cNvPr id="3" name="Content Placeholder 2"/>
          <p:cNvSpPr>
            <a:spLocks noGrp="1"/>
          </p:cNvSpPr>
          <p:nvPr>
            <p:ph idx="1"/>
          </p:nvPr>
        </p:nvSpPr>
        <p:spPr/>
        <p:txBody>
          <a:bodyPr>
            <a:normAutofit/>
          </a:bodyPr>
          <a:lstStyle/>
          <a:p>
            <a:pPr algn="just"/>
            <a:r>
              <a:rPr lang="en-US" sz="2000" dirty="0" smtClean="0"/>
              <a:t>1</a:t>
            </a:r>
            <a:r>
              <a:rPr lang="en-US" sz="2000" dirty="0"/>
              <a:t>. In the course of pre-contractual relationships, parties shall conduct themselves in accordance with good faith. </a:t>
            </a:r>
          </a:p>
          <a:p>
            <a:pPr algn="just"/>
            <a:r>
              <a:rPr lang="en-US" sz="2000" dirty="0"/>
              <a:t>2. Parties shall be free to begin negotiations and negotiate, and shall not be liable for failure to reach an agreement. </a:t>
            </a:r>
          </a:p>
          <a:p>
            <a:pPr algn="just"/>
            <a:r>
              <a:rPr lang="en-US" sz="2000" dirty="0"/>
              <a:t>3. A party who begins negotiations or negotiates in bad faith shall be liable for the damages caused to the other party. It shall be considered bad faith for a party to enter into negotiations or continue them without intending to reach an agreement with the other party, likewise any other actions that do not conform to the criteria of good faith. </a:t>
            </a:r>
          </a:p>
          <a:p>
            <a:pPr algn="just"/>
            <a:r>
              <a:rPr lang="en-US" sz="2000" dirty="0"/>
              <a:t>4. The parties shall be bound to disclose to each other the information they have and which is of essential importance for the conclusion of a contract. </a:t>
            </a:r>
          </a:p>
          <a:p>
            <a:pPr algn="just"/>
            <a:endParaRPr lang="lt-LT" sz="2000" dirty="0"/>
          </a:p>
        </p:txBody>
      </p:sp>
    </p:spTree>
    <p:extLst>
      <p:ext uri="{BB962C8B-B14F-4D97-AF65-F5344CB8AC3E}">
        <p14:creationId xmlns:p14="http://schemas.microsoft.com/office/powerpoint/2010/main" xmlns="" val="287981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Preliminary contract </a:t>
            </a:r>
            <a:endParaRPr lang="lt-LT" dirty="0"/>
          </a:p>
        </p:txBody>
      </p:sp>
      <p:sp>
        <p:nvSpPr>
          <p:cNvPr id="3" name="Content Placeholder 2"/>
          <p:cNvSpPr>
            <a:spLocks noGrp="1"/>
          </p:cNvSpPr>
          <p:nvPr>
            <p:ph idx="1"/>
          </p:nvPr>
        </p:nvSpPr>
        <p:spPr>
          <a:xfrm>
            <a:off x="417250" y="1961966"/>
            <a:ext cx="11193557" cy="3896834"/>
          </a:xfrm>
        </p:spPr>
        <p:txBody>
          <a:bodyPr>
            <a:normAutofit/>
          </a:bodyPr>
          <a:lstStyle/>
          <a:p>
            <a:pPr algn="just"/>
            <a:r>
              <a:rPr lang="en-US" dirty="0" smtClean="0"/>
              <a:t>1</a:t>
            </a:r>
            <a:r>
              <a:rPr lang="en-US" dirty="0"/>
              <a:t>. A preliminary contract is an agreement of parties by which they obligate themselves to conclude another – principal – contract in future under the conditions negotiated in the agreement. </a:t>
            </a:r>
          </a:p>
          <a:p>
            <a:pPr algn="just"/>
            <a:r>
              <a:rPr lang="en-US" dirty="0"/>
              <a:t>2. A preliminary contract must be made in writing. A preliminary contract which fails to meet the required conditions of its form shall be null and void. </a:t>
            </a:r>
          </a:p>
          <a:p>
            <a:pPr algn="just"/>
            <a:r>
              <a:rPr lang="en-US" dirty="0"/>
              <a:t>3. In the preliminary contract, the parties shall be obliged to establish a time-limit within which the principal contract must be formed. In the event where such time-limit is not established in the preliminary contract, the principal contract must be formed within one year from the date of the conclusion of the preliminary contract. </a:t>
            </a:r>
          </a:p>
          <a:p>
            <a:pPr algn="just"/>
            <a:r>
              <a:rPr lang="en-US" dirty="0"/>
              <a:t>4. If after conclusion of the preliminary contract, a party without due grounds avoids or refuses to enter into a principal contract, he shall be bound to compensate to the other party for damages inflicted. </a:t>
            </a:r>
          </a:p>
          <a:p>
            <a:pPr algn="just"/>
            <a:r>
              <a:rPr lang="en-US" dirty="0"/>
              <a:t>5. In the event where the parties fail to form a principal contract within the time-limit determined in the preliminary contract, the obligation to form that contract shall be extinguished. </a:t>
            </a:r>
          </a:p>
          <a:p>
            <a:pPr algn="just"/>
            <a:endParaRPr lang="lt-LT" dirty="0"/>
          </a:p>
        </p:txBody>
      </p:sp>
    </p:spTree>
    <p:extLst>
      <p:ext uri="{BB962C8B-B14F-4D97-AF65-F5344CB8AC3E}">
        <p14:creationId xmlns:p14="http://schemas.microsoft.com/office/powerpoint/2010/main" xmlns="" val="293914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conditions of contracts </a:t>
            </a:r>
            <a:endParaRPr lang="lt-LT" dirty="0"/>
          </a:p>
        </p:txBody>
      </p:sp>
      <p:sp>
        <p:nvSpPr>
          <p:cNvPr id="3" name="Content Placeholder 2"/>
          <p:cNvSpPr>
            <a:spLocks noGrp="1"/>
          </p:cNvSpPr>
          <p:nvPr>
            <p:ph idx="1"/>
          </p:nvPr>
        </p:nvSpPr>
        <p:spPr>
          <a:xfrm>
            <a:off x="439150" y="2500092"/>
            <a:ext cx="11029615" cy="3678303"/>
          </a:xfrm>
        </p:spPr>
        <p:txBody>
          <a:bodyPr>
            <a:noAutofit/>
          </a:bodyPr>
          <a:lstStyle/>
          <a:p>
            <a:pPr algn="just"/>
            <a:r>
              <a:rPr lang="en-US" dirty="0" smtClean="0"/>
              <a:t>1</a:t>
            </a:r>
            <a:r>
              <a:rPr lang="en-US" dirty="0"/>
              <a:t>. Standard conditions shall be such provisions which are prepared in advance for general and repeated use by one contracting party without their content being negotiated with the another party, and which are used in the formation of contracts without negotiation with the other party. </a:t>
            </a:r>
          </a:p>
          <a:p>
            <a:pPr algn="just"/>
            <a:r>
              <a:rPr lang="en-US" dirty="0"/>
              <a:t>2. Standard conditions prepared by one of the parties shall be binding to the other if the latter was provided with an adequate opportunity of getting acquainted with the said conditions. </a:t>
            </a:r>
          </a:p>
          <a:p>
            <a:pPr algn="just"/>
            <a:r>
              <a:rPr lang="en-US" dirty="0"/>
              <a:t>3. In the event where both parties to a contract are enterprises (businessmen), it shall be considered that the other party was provided with the opportunity referred to in Paragraph 2 of this Article if: </a:t>
            </a:r>
          </a:p>
          <a:p>
            <a:pPr algn="just"/>
            <a:r>
              <a:rPr lang="en-US" dirty="0"/>
              <a:t>1) the party who prepared the standard conditions delivered thereof in written form to the other party before or at the time of signing the contract; </a:t>
            </a:r>
          </a:p>
          <a:p>
            <a:pPr algn="just"/>
            <a:r>
              <a:rPr lang="en-US" dirty="0"/>
              <a:t>2) the party who prepared the standard conditions informed the other party before the signing of the contract that the contract would be formed in accordance with standard conditions which were accessible to the other party in the place indicated by the party who prepared the standard conditions; </a:t>
            </a:r>
          </a:p>
          <a:p>
            <a:pPr algn="just"/>
            <a:r>
              <a:rPr lang="en-US" dirty="0"/>
              <a:t>3) a copy of standard conditions was offered to be sent to the other party if requested. </a:t>
            </a:r>
          </a:p>
          <a:p>
            <a:pPr algn="just"/>
            <a:endParaRPr lang="lt-LT" dirty="0"/>
          </a:p>
        </p:txBody>
      </p:sp>
    </p:spTree>
    <p:extLst>
      <p:ext uri="{BB962C8B-B14F-4D97-AF65-F5344CB8AC3E}">
        <p14:creationId xmlns:p14="http://schemas.microsoft.com/office/powerpoint/2010/main" xmlns="" val="53376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smtClean="0"/>
              <a:t>Types</a:t>
            </a:r>
            <a:r>
              <a:rPr lang="lt-LT" dirty="0" smtClean="0"/>
              <a:t> </a:t>
            </a:r>
            <a:r>
              <a:rPr lang="lt-LT" dirty="0" err="1" smtClean="0"/>
              <a:t>of</a:t>
            </a:r>
            <a:r>
              <a:rPr lang="lt-LT" dirty="0" smtClean="0"/>
              <a:t> </a:t>
            </a:r>
            <a:r>
              <a:rPr lang="lt-LT" dirty="0" err="1" smtClean="0"/>
              <a:t>employment</a:t>
            </a:r>
            <a:r>
              <a:rPr lang="lt-LT" dirty="0" smtClean="0"/>
              <a:t> </a:t>
            </a:r>
            <a:r>
              <a:rPr lang="lt-LT" dirty="0" err="1" smtClean="0"/>
              <a:t>contracts</a:t>
            </a:r>
            <a:endParaRPr lang="lt-LT" dirty="0"/>
          </a:p>
        </p:txBody>
      </p:sp>
      <p:sp>
        <p:nvSpPr>
          <p:cNvPr id="4" name="Rectangle 1"/>
          <p:cNvSpPr>
            <a:spLocks noGrp="1" noChangeArrowheads="1"/>
          </p:cNvSpPr>
          <p:nvPr>
            <p:ph idx="1"/>
          </p:nvPr>
        </p:nvSpPr>
        <p:spPr bwMode="auto">
          <a:xfrm>
            <a:off x="454240" y="1841038"/>
            <a:ext cx="11283519" cy="41857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a) </a:t>
            </a:r>
            <a:r>
              <a:rPr kumimoji="0" lang="lt-LT" altLang="lt-LT" sz="1400" b="0" i="0" u="none" strike="noStrike" cap="none" normalizeH="0" baseline="0" dirty="0" err="1" smtClean="0">
                <a:ln>
                  <a:noFill/>
                </a:ln>
                <a:solidFill>
                  <a:schemeClr val="tx1"/>
                </a:solidFill>
                <a:effectLst/>
                <a:latin typeface="Arial" panose="020B0604020202020204" pitchFamily="34" charset="0"/>
              </a:rPr>
              <a:t>Non-term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108/2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as</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rule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shall</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concluded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indefinite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time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b) </a:t>
            </a:r>
            <a:r>
              <a:rPr kumimoji="0" lang="lt-LT" altLang="lt-LT" sz="1400" b="0" i="0" u="none" strike="noStrike" cap="none" normalizeH="0" baseline="0" dirty="0" err="1" smtClean="0">
                <a:ln>
                  <a:noFill/>
                </a:ln>
                <a:solidFill>
                  <a:schemeClr val="tx1"/>
                </a:solidFill>
                <a:effectLst/>
                <a:latin typeface="Arial" panose="020B0604020202020204" pitchFamily="34" charset="0"/>
              </a:rPr>
              <a:t>Fixed-term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temporary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109/1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 </a:t>
            </a:r>
            <a:r>
              <a:rPr kumimoji="0" lang="lt-LT" altLang="lt-LT" sz="1400" b="0" i="0" u="none" strike="noStrike" cap="none" normalizeH="0" baseline="0" dirty="0" err="1" smtClean="0">
                <a:ln>
                  <a:noFill/>
                </a:ln>
                <a:solidFill>
                  <a:schemeClr val="tx1"/>
                </a:solidFill>
                <a:effectLst/>
                <a:latin typeface="Arial" panose="020B0604020202020204" pitchFamily="34" charset="0"/>
              </a:rPr>
              <a:t>fixed-term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may</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concluded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certain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time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performance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certain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but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not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exceeding</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five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years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113/1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defines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that</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temporary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shall</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concluded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not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exceeding</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two</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months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112/1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defines</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shall</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concluded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performance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shall</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such</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which</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due</a:t>
            </a:r>
            <a:r>
              <a:rPr kumimoji="0" lang="lt-LT" altLang="lt-LT" sz="1400" b="0" i="0" u="none" strike="noStrike" cap="none" normalizeH="0" baseline="0" dirty="0" smtClean="0">
                <a:ln>
                  <a:noFill/>
                </a:ln>
                <a:solidFill>
                  <a:schemeClr val="tx1"/>
                </a:solidFill>
                <a:effectLst/>
                <a:latin typeface="Arial" panose="020B0604020202020204" pitchFamily="34" charset="0"/>
              </a:rPr>
              <a:t> to </a:t>
            </a:r>
            <a:r>
              <a:rPr kumimoji="0" lang="lt-LT" altLang="lt-LT" sz="1400" b="0" i="0" u="none" strike="noStrike" cap="none" normalizeH="0" baseline="0" dirty="0" err="1" smtClean="0">
                <a:ln>
                  <a:noFill/>
                </a:ln>
                <a:solidFill>
                  <a:schemeClr val="tx1"/>
                </a:solidFill>
                <a:effectLst/>
                <a:latin typeface="Arial" panose="020B0604020202020204" pitchFamily="34" charset="0"/>
              </a:rPr>
              <a:t>natural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climatic</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conditions</a:t>
            </a:r>
            <a:r>
              <a:rPr kumimoji="0" lang="lt-LT" altLang="lt-LT" sz="1400" b="0" i="0" u="none" strike="noStrike" cap="none" normalizeH="0" baseline="0" dirty="0" smtClean="0">
                <a:ln>
                  <a:noFill/>
                </a:ln>
                <a:solidFill>
                  <a:schemeClr val="tx1"/>
                </a:solidFill>
                <a:effectLst/>
                <a:latin typeface="Arial" panose="020B0604020202020204" pitchFamily="34" charset="0"/>
              </a:rPr>
              <a:t> are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not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all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year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round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but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certain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not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exceeding</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eight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months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in</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period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twelve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successive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months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entered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list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types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seasonal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c) </a:t>
            </a:r>
            <a:r>
              <a:rPr kumimoji="0" lang="lt-LT" altLang="lt-LT" sz="1400" b="0" i="0" u="none" strike="noStrike" cap="none" normalizeH="0" baseline="0" dirty="0" err="1" smtClean="0">
                <a:ln>
                  <a:noFill/>
                </a:ln>
                <a:solidFill>
                  <a:schemeClr val="tx1"/>
                </a:solidFill>
                <a:effectLst/>
                <a:latin typeface="Arial" panose="020B0604020202020204" pitchFamily="34" charset="0"/>
              </a:rPr>
              <a:t>Additional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secondary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job</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114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Unless</a:t>
            </a:r>
            <a:r>
              <a:rPr kumimoji="0" lang="lt-LT" altLang="lt-LT" sz="1400" b="0" i="0" u="none" strike="noStrike" cap="none" normalizeH="0" baseline="0" dirty="0" smtClean="0">
                <a:ln>
                  <a:noFill/>
                </a:ln>
                <a:solidFill>
                  <a:schemeClr val="tx1"/>
                </a:solidFill>
                <a:effectLst/>
                <a:latin typeface="Arial" panose="020B0604020202020204" pitchFamily="34" charset="0"/>
              </a:rPr>
              <a:t> it </a:t>
            </a:r>
            <a:r>
              <a:rPr kumimoji="0" lang="lt-LT" altLang="lt-LT" sz="1400" b="0" i="0" u="none" strike="noStrike" cap="none" normalizeH="0" baseline="0" dirty="0" err="1" smtClean="0">
                <a:ln>
                  <a:noFill/>
                </a:ln>
                <a:solidFill>
                  <a:schemeClr val="tx1"/>
                </a:solidFill>
                <a:effectLst/>
                <a:latin typeface="Arial" panose="020B0604020202020204" pitchFamily="34" charset="0"/>
              </a:rPr>
              <a:t>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prohibited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laws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employee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may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make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arrangement</a:t>
            </a:r>
            <a:r>
              <a:rPr kumimoji="0" lang="lt-LT" altLang="lt-LT" sz="1400" b="0" i="0" u="none" strike="noStrike" cap="none" normalizeH="0" baseline="0" dirty="0" smtClean="0">
                <a:ln>
                  <a:noFill/>
                </a:ln>
                <a:solidFill>
                  <a:schemeClr val="tx1"/>
                </a:solidFill>
                <a:effectLst/>
                <a:latin typeface="Arial" panose="020B0604020202020204" pitchFamily="34" charset="0"/>
              </a:rPr>
              <a:t> to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certain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additional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duties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certain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additional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not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agreed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a:t>
            </a:r>
            <a:r>
              <a:rPr kumimoji="0" lang="lt-LT" altLang="lt-LT" sz="1400" b="0" i="0" u="none" strike="noStrike" cap="none" normalizeH="0" baseline="0" dirty="0" smtClean="0">
                <a:ln>
                  <a:noFill/>
                </a:ln>
                <a:solidFill>
                  <a:schemeClr val="tx1"/>
                </a:solidFill>
                <a:effectLst/>
                <a:latin typeface="Arial" panose="020B0604020202020204" pitchFamily="34" charset="0"/>
              </a:rPr>
              <a:t>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same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workplace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114/2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describes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that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employee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may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secondary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duties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do</a:t>
            </a:r>
            <a:r>
              <a:rPr kumimoji="0" lang="lt-LT" altLang="lt-LT" sz="1400" b="0" i="0" u="none" strike="noStrike" cap="none" normalizeH="0" baseline="0" dirty="0" smtClean="0">
                <a:ln>
                  <a:noFill/>
                </a:ln>
                <a:solidFill>
                  <a:schemeClr val="tx1"/>
                </a:solidFill>
                <a:effectLst/>
                <a:latin typeface="Arial" panose="020B0604020202020204" pitchFamily="34" charset="0"/>
              </a:rPr>
              <a:t> a </a:t>
            </a:r>
            <a:r>
              <a:rPr kumimoji="0" lang="lt-LT" altLang="lt-LT" sz="1400" b="0" i="0" u="none" strike="noStrike" cap="none" normalizeH="0" baseline="0" dirty="0" err="1" smtClean="0">
                <a:ln>
                  <a:noFill/>
                </a:ln>
                <a:solidFill>
                  <a:schemeClr val="tx1"/>
                </a:solidFill>
                <a:effectLst/>
                <a:latin typeface="Arial" panose="020B0604020202020204" pitchFamily="34" charset="0"/>
              </a:rPr>
              <a:t>second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job</a:t>
            </a:r>
            <a:r>
              <a:rPr kumimoji="0" lang="lt-LT" altLang="lt-LT" sz="1400" b="0" i="0" u="none" strike="noStrike" cap="none" normalizeH="0" baseline="0" dirty="0" smtClean="0">
                <a:ln>
                  <a:noFill/>
                </a:ln>
                <a:solidFill>
                  <a:schemeClr val="tx1"/>
                </a:solidFill>
                <a:effectLst/>
                <a:latin typeface="Arial" panose="020B0604020202020204" pitchFamily="34" charset="0"/>
              </a:rPr>
              <a:t>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another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workplace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unless</a:t>
            </a:r>
            <a:r>
              <a:rPr kumimoji="0" lang="lt-LT" altLang="lt-LT" sz="1400" b="0" i="0" u="none" strike="noStrike" cap="none" normalizeH="0" baseline="0" dirty="0" smtClean="0">
                <a:ln>
                  <a:noFill/>
                </a:ln>
                <a:solidFill>
                  <a:schemeClr val="tx1"/>
                </a:solidFill>
                <a:effectLst/>
                <a:latin typeface="Arial" panose="020B0604020202020204" pitchFamily="34" charset="0"/>
              </a:rPr>
              <a:t> it </a:t>
            </a:r>
            <a:r>
              <a:rPr kumimoji="0" lang="lt-LT" altLang="lt-LT" sz="1400" b="0" i="0" u="none" strike="noStrike" cap="none" normalizeH="0" baseline="0" dirty="0" err="1" smtClean="0">
                <a:ln>
                  <a:noFill/>
                </a:ln>
                <a:solidFill>
                  <a:schemeClr val="tx1"/>
                </a:solidFill>
                <a:effectLst/>
                <a:latin typeface="Arial" panose="020B0604020202020204" pitchFamily="34" charset="0"/>
              </a:rPr>
              <a:t>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prohibited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laws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other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regulatory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acts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characteristics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secondary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duties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job</a:t>
            </a:r>
            <a:r>
              <a:rPr kumimoji="0" lang="lt-LT" altLang="lt-LT" sz="1400" b="0" i="0" u="none" strike="noStrike" cap="none" normalizeH="0" baseline="0" dirty="0" smtClean="0">
                <a:ln>
                  <a:noFill/>
                </a:ln>
                <a:solidFill>
                  <a:schemeClr val="tx1"/>
                </a:solidFill>
                <a:effectLst/>
                <a:latin typeface="Arial" panose="020B0604020202020204" pitchFamily="34" charset="0"/>
              </a:rPr>
              <a:t>) are </a:t>
            </a:r>
            <a:r>
              <a:rPr kumimoji="0" lang="lt-LT" altLang="lt-LT" sz="1400" b="0" i="0" u="none" strike="noStrike" cap="none" normalizeH="0" baseline="0" dirty="0" err="1" smtClean="0">
                <a:ln>
                  <a:noFill/>
                </a:ln>
                <a:solidFill>
                  <a:schemeClr val="tx1"/>
                </a:solidFill>
                <a:effectLst/>
                <a:latin typeface="Arial" panose="020B0604020202020204" pitchFamily="34" charset="0"/>
              </a:rPr>
              <a:t>established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Government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regulations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and</a:t>
            </a:r>
            <a:r>
              <a:rPr kumimoji="0" lang="lt-LT" altLang="lt-LT" sz="1400" b="0" i="0" u="none" strike="noStrike" cap="none" normalizeH="0" baseline="0" dirty="0" smtClean="0">
                <a:ln>
                  <a:noFill/>
                </a:ln>
                <a:solidFill>
                  <a:schemeClr val="tx1"/>
                </a:solidFill>
                <a:effectLst/>
                <a:latin typeface="Arial" panose="020B0604020202020204" pitchFamily="34" charset="0"/>
              </a:rPr>
              <a:t>/</a:t>
            </a:r>
            <a:r>
              <a:rPr kumimoji="0" lang="lt-LT" altLang="lt-LT" sz="1400" b="0" i="0" u="none" strike="noStrike" cap="none" normalizeH="0" baseline="0" dirty="0" err="1" smtClean="0">
                <a:ln>
                  <a:noFill/>
                </a:ln>
                <a:solidFill>
                  <a:schemeClr val="tx1"/>
                </a:solidFill>
                <a:effectLst/>
                <a:latin typeface="Arial" panose="020B0604020202020204" pitchFamily="34" charset="0"/>
              </a:rPr>
              <a:t>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collective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agreements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d) </a:t>
            </a:r>
            <a:r>
              <a:rPr kumimoji="0" lang="lt-LT" altLang="lt-LT" sz="1400" b="0" i="0" u="none" strike="noStrike" cap="none" normalizeH="0" baseline="0" dirty="0" err="1" smtClean="0">
                <a:ln>
                  <a:noFill/>
                </a:ln>
                <a:solidFill>
                  <a:schemeClr val="tx1"/>
                </a:solidFill>
                <a:effectLst/>
                <a:latin typeface="Arial" panose="020B0604020202020204" pitchFamily="34" charset="0"/>
              </a:rPr>
              <a:t>With</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home-workers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115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may</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established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where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employee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will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perform</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job</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functions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agreed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therein</a:t>
            </a:r>
            <a:r>
              <a:rPr kumimoji="0" lang="lt-LT" altLang="lt-LT" sz="1400" b="0" i="0" u="none" strike="noStrike" cap="none" normalizeH="0" baseline="0" dirty="0" smtClean="0">
                <a:ln>
                  <a:noFill/>
                </a:ln>
                <a:solidFill>
                  <a:schemeClr val="tx1"/>
                </a:solidFill>
                <a:effectLst/>
                <a:latin typeface="Arial" panose="020B0604020202020204" pitchFamily="34" charset="0"/>
              </a:rPr>
              <a:t>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home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characteristics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for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home-workers</a:t>
            </a:r>
            <a:r>
              <a:rPr kumimoji="0" lang="lt-LT" altLang="lt-LT" sz="1400" b="0" i="0" u="none" strike="noStrike" cap="none" normalizeH="0" baseline="0" dirty="0" smtClean="0">
                <a:ln>
                  <a:noFill/>
                </a:ln>
                <a:solidFill>
                  <a:schemeClr val="tx1"/>
                </a:solidFill>
                <a:effectLst/>
                <a:latin typeface="Arial" panose="020B0604020202020204" pitchFamily="34" charset="0"/>
              </a:rPr>
              <a:t> are </a:t>
            </a:r>
            <a:r>
              <a:rPr kumimoji="0" lang="lt-LT" altLang="lt-LT" sz="1400" b="0" i="0" u="none" strike="noStrike" cap="none" normalizeH="0" baseline="0" dirty="0" err="1" smtClean="0">
                <a:ln>
                  <a:noFill/>
                </a:ln>
                <a:solidFill>
                  <a:schemeClr val="tx1"/>
                </a:solidFill>
                <a:effectLst/>
                <a:latin typeface="Arial" panose="020B0604020202020204" pitchFamily="34" charset="0"/>
              </a:rPr>
              <a:t>established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Government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regulations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collective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agreements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if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e) </a:t>
            </a:r>
            <a:r>
              <a:rPr kumimoji="0" lang="lt-LT" altLang="lt-LT" sz="1400" b="0" i="0" u="none" strike="noStrike" cap="none" normalizeH="0" baseline="0" dirty="0" err="1" smtClean="0">
                <a:ln>
                  <a:noFill/>
                </a:ln>
                <a:solidFill>
                  <a:schemeClr val="tx1"/>
                </a:solidFill>
                <a:effectLst/>
                <a:latin typeface="Arial" panose="020B0604020202020204" pitchFamily="34" charset="0"/>
              </a:rPr>
              <a:t>On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supply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services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116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supply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services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shall</a:t>
            </a:r>
            <a:r>
              <a:rPr kumimoji="0" lang="lt-LT" altLang="lt-LT" sz="1400" b="0" i="0" u="none" strike="noStrike" cap="none" normalizeH="0" baseline="0" dirty="0" smtClean="0">
                <a:ln>
                  <a:noFill/>
                </a:ln>
                <a:solidFill>
                  <a:schemeClr val="tx1"/>
                </a:solidFill>
                <a:effectLst/>
                <a:latin typeface="Arial" panose="020B0604020202020204" pitchFamily="34" charset="0"/>
              </a:rPr>
              <a:t> be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whereby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an</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employee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undertakes</a:t>
            </a:r>
            <a:r>
              <a:rPr kumimoji="0" lang="lt-LT" altLang="lt-LT" sz="1400" b="0" i="0" u="none" strike="noStrike" cap="none" normalizeH="0" baseline="0" dirty="0" smtClean="0">
                <a:ln>
                  <a:noFill/>
                </a:ln>
                <a:solidFill>
                  <a:schemeClr val="tx1"/>
                </a:solidFill>
                <a:effectLst/>
                <a:latin typeface="Arial" panose="020B0604020202020204" pitchFamily="34" charset="0"/>
              </a:rPr>
              <a:t> to </a:t>
            </a:r>
            <a:r>
              <a:rPr kumimoji="0" lang="lt-LT" altLang="lt-LT" sz="1400" b="0" i="0" u="none" strike="noStrike" cap="none" normalizeH="0" baseline="0" dirty="0" err="1" smtClean="0">
                <a:ln>
                  <a:noFill/>
                </a:ln>
                <a:solidFill>
                  <a:schemeClr val="tx1"/>
                </a:solidFill>
                <a:effectLst/>
                <a:latin typeface="Arial" panose="020B0604020202020204" pitchFamily="34" charset="0"/>
              </a:rPr>
              <a:t>supply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personal</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household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services</a:t>
            </a:r>
            <a:r>
              <a:rPr kumimoji="0" lang="lt-LT" altLang="lt-LT" sz="1400" b="0" i="0" u="none" strike="noStrike" cap="none" normalizeH="0" baseline="0" dirty="0" smtClean="0">
                <a:ln>
                  <a:noFill/>
                </a:ln>
                <a:solidFill>
                  <a:schemeClr val="tx1"/>
                </a:solidFill>
                <a:effectLst/>
                <a:latin typeface="Arial" panose="020B0604020202020204" pitchFamily="34" charset="0"/>
              </a:rPr>
              <a:t> to </a:t>
            </a:r>
            <a:r>
              <a:rPr kumimoji="0" lang="lt-LT" altLang="lt-LT" sz="1400" b="0" i="0" u="none" strike="noStrike" cap="none" normalizeH="0" baseline="0" dirty="0" err="1" smtClean="0">
                <a:ln>
                  <a:noFill/>
                </a:ln>
                <a:solidFill>
                  <a:schemeClr val="tx1"/>
                </a:solidFill>
                <a:effectLst/>
                <a:latin typeface="Arial" panose="020B0604020202020204" pitchFamily="34" charset="0"/>
              </a:rPr>
              <a:t>his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employer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characteristics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this</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type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employment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contracts</a:t>
            </a:r>
            <a:r>
              <a:rPr kumimoji="0" lang="lt-LT" altLang="lt-LT" sz="1400" b="0" i="0" u="none" strike="noStrike" cap="none" normalizeH="0" baseline="0" dirty="0" smtClean="0">
                <a:ln>
                  <a:noFill/>
                </a:ln>
                <a:solidFill>
                  <a:schemeClr val="tx1"/>
                </a:solidFill>
                <a:effectLst/>
                <a:latin typeface="Arial" panose="020B0604020202020204" pitchFamily="34" charset="0"/>
              </a:rPr>
              <a:t> are </a:t>
            </a:r>
            <a:r>
              <a:rPr kumimoji="0" lang="lt-LT" altLang="lt-LT" sz="1400" b="0" i="0" u="none" strike="noStrike" cap="none" normalizeH="0" baseline="0" dirty="0" err="1" smtClean="0">
                <a:ln>
                  <a:noFill/>
                </a:ln>
                <a:solidFill>
                  <a:schemeClr val="tx1"/>
                </a:solidFill>
                <a:effectLst/>
                <a:latin typeface="Arial" panose="020B0604020202020204" pitchFamily="34" charset="0"/>
              </a:rPr>
              <a:t>established</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by</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the</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Government</a:t>
            </a:r>
            <a:r>
              <a:rPr kumimoji="0" lang="lt-LT" altLang="lt-LT" sz="1400"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lt-LT" altLang="lt-LT" sz="1400" b="0" i="0" u="none" strike="noStrike" cap="none" normalizeH="0" baseline="0" dirty="0" smtClean="0">
                <a:ln>
                  <a:noFill/>
                </a:ln>
                <a:solidFill>
                  <a:schemeClr val="tx1"/>
                </a:solidFill>
                <a:effectLst/>
                <a:latin typeface="Arial" panose="020B0604020202020204" pitchFamily="34" charset="0"/>
              </a:rPr>
              <a:t>f) </a:t>
            </a:r>
            <a:r>
              <a:rPr kumimoji="0" lang="lt-LT" altLang="lt-LT" sz="1400" b="0" i="0" u="none" strike="noStrike" cap="none" normalizeH="0" baseline="0" dirty="0" err="1" smtClean="0">
                <a:ln>
                  <a:noFill/>
                </a:ln>
                <a:solidFill>
                  <a:schemeClr val="tx1"/>
                </a:solidFill>
                <a:effectLst/>
                <a:latin typeface="Arial" panose="020B0604020202020204" pitchFamily="34" charset="0"/>
              </a:rPr>
              <a:t>Other</a:t>
            </a:r>
            <a:r>
              <a:rPr kumimoji="0" lang="lt-LT" altLang="lt-LT" sz="1400" b="0" i="0" u="none" strike="noStrike" cap="none" normalizeH="0" baseline="0" dirty="0" smtClean="0">
                <a:ln>
                  <a:noFill/>
                </a:ln>
                <a:solidFill>
                  <a:schemeClr val="tx1"/>
                </a:solidFill>
                <a:effectLst/>
                <a:latin typeface="Arial" panose="020B0604020202020204" pitchFamily="34" charset="0"/>
              </a:rPr>
              <a:t> (</a:t>
            </a:r>
            <a:r>
              <a:rPr kumimoji="0" lang="lt-LT" altLang="lt-LT" sz="1400" b="0" i="0" u="none" strike="noStrike" cap="none" normalizeH="0" baseline="0" dirty="0" err="1" smtClean="0">
                <a:ln>
                  <a:noFill/>
                </a:ln>
                <a:solidFill>
                  <a:schemeClr val="tx1"/>
                </a:solidFill>
                <a:effectLst/>
                <a:latin typeface="Arial" panose="020B0604020202020204" pitchFamily="34" charset="0"/>
              </a:rPr>
              <a:t>Article</a:t>
            </a:r>
            <a:r>
              <a:rPr kumimoji="0" lang="lt-LT" altLang="lt-LT" sz="1400" b="0" i="0" u="none" strike="noStrike" cap="none" normalizeH="0" baseline="0" dirty="0" smtClean="0">
                <a:ln>
                  <a:noFill/>
                </a:ln>
                <a:solidFill>
                  <a:schemeClr val="tx1"/>
                </a:solidFill>
                <a:effectLst/>
                <a:latin typeface="Arial" panose="020B0604020202020204" pitchFamily="34" charset="0"/>
              </a:rPr>
              <a:t> 117 </a:t>
            </a:r>
            <a:r>
              <a:rPr kumimoji="0" lang="lt-LT" altLang="lt-LT" sz="1400" b="0" i="0" u="none" strike="noStrike" cap="none" normalizeH="0" baseline="0" dirty="0" err="1" smtClean="0">
                <a:ln>
                  <a:noFill/>
                </a:ln>
                <a:solidFill>
                  <a:schemeClr val="tx1"/>
                </a:solidFill>
                <a:effectLst/>
                <a:latin typeface="Arial" panose="020B0604020202020204" pitchFamily="34" charset="0"/>
              </a:rPr>
              <a:t>of</a:t>
            </a:r>
            <a:r>
              <a:rPr kumimoji="0" lang="lt-LT" altLang="lt-LT" sz="1400" b="0" i="0" u="none" strike="noStrike" cap="none" normalizeH="0" baseline="0" dirty="0" smtClean="0">
                <a:ln>
                  <a:noFill/>
                </a:ln>
                <a:solidFill>
                  <a:schemeClr val="tx1"/>
                </a:solidFill>
                <a:effectLst/>
                <a:latin typeface="Arial" panose="020B0604020202020204" pitchFamily="34" charset="0"/>
              </a:rPr>
              <a:t> LLC). </a:t>
            </a:r>
          </a:p>
        </p:txBody>
      </p:sp>
    </p:spTree>
    <p:extLst>
      <p:ext uri="{BB962C8B-B14F-4D97-AF65-F5344CB8AC3E}">
        <p14:creationId xmlns:p14="http://schemas.microsoft.com/office/powerpoint/2010/main" xmlns="" val="178944458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38</TotalTime>
  <Words>2034</Words>
  <Application>Microsoft Office PowerPoint</Application>
  <PresentationFormat>Custom</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Dividend</vt:lpstr>
      <vt:lpstr>ContracTS</vt:lpstr>
      <vt:lpstr>CONTRACT LAW</vt:lpstr>
      <vt:lpstr>Classes of contracts </vt:lpstr>
      <vt:lpstr>Public contract </vt:lpstr>
      <vt:lpstr>Formation of a contract </vt:lpstr>
      <vt:lpstr>Obligations of parties in pre-contractual relationships </vt:lpstr>
      <vt:lpstr>Preliminary contract </vt:lpstr>
      <vt:lpstr>Standard conditions of contracts </vt:lpstr>
      <vt:lpstr>Types of employment contracts</vt:lpstr>
      <vt:lpstr>Employment contracts</vt:lpstr>
      <vt:lpstr>sources</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 law</dc:title>
  <dc:creator>user</dc:creator>
  <cp:lastModifiedBy>Vaida</cp:lastModifiedBy>
  <cp:revision>12</cp:revision>
  <dcterms:created xsi:type="dcterms:W3CDTF">2018-10-04T11:07:23Z</dcterms:created>
  <dcterms:modified xsi:type="dcterms:W3CDTF">2018-10-05T06:45:36Z</dcterms:modified>
</cp:coreProperties>
</file>